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67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12192000" cy="6858000"/>
  <p:notesSz cx="6888163" cy="100187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B6C4EA-3C21-45B7-B18F-CA9F51A39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7B8E37C-A7BA-4CB7-AF87-E1A3E3EC2C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166A91-E3AE-4AD2-98D9-35249C17E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8BF802-AD86-4B52-A773-AC2C5CFFB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DB8C71D-2A69-4D46-838E-427AB0D80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4649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C849B6-8156-47A0-B915-BBB3ADA1D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52F36B0-7E6D-4846-A673-2DB463C688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B18623-05D9-46C0-83C0-5344335D9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E8B821F-50CA-4C49-865B-0BFDFF2AF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228ECFE-586F-49B2-932C-374FF037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8708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89D2FF2-C1ED-4A6C-9F3B-7413371678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BFAD28B-C647-4415-A881-9407DDE69E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40924B1-3B40-405C-B0CC-54C0EE5BB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2BA9EE-50C9-4A10-9252-9F1D4CE39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763F9D-01A6-4E2A-AC12-76CDE1319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195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30696E-94B1-433A-BAA1-62A8E1DC1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891842-EA2E-4B8A-BFC0-B7A5E5786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0C577A-F916-4473-8FBE-2FC7A6917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8B53A2-CA05-4B3C-B590-0A5C0DC0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5F3E33-2B99-402F-B183-86CDBF5E4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4775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CD5E34-4C61-4737-A63E-ED2859CC4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8E818EC-3635-4518-9606-10F112AE1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546FB3-906E-4656-94B4-B778A6641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2201F1-7BB6-4FCA-AFA9-A0721F294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454B9A6-C36B-4D86-B775-C2423E874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800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D053F6-B4A8-403D-89D9-AA87732A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DF4969-0D88-480A-9495-2AFDDBF938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92A78C8-7DC9-4235-B60F-4328DE898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F95260D-F970-4514-A2CF-448D17A2C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E8BAAD0-4D3C-497F-95E7-078E0EF4A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C4BB6B7-EDB6-4A3B-8BD7-FA67A12F7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097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FD9353-DA4C-4A83-9060-A3850D907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3FB810E-FD4E-4C67-9315-35898B932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839ADF3-E6B7-4481-9AE3-25765BDA1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281352E-6B06-4120-B280-98576ADB3C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5FDFB96-31E9-4384-B6C9-65C7684379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DE3F724-8A5B-42B0-9F84-F504D339D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D8BCCE0-6528-490F-A63D-32C0EDCCE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7A82473-70CC-41B6-8D6B-DA0E65483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6369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87BC78-71C1-498C-A226-4E7EE11E2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38EFB4B-E6DD-4357-A89E-BB5ADD35F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69D520C-2772-4E9C-B15B-239EFC309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9A7F7ED-505B-4971-8C04-90C0EA043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4680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ED2F275-D18A-46A4-9AC3-A79CF8F36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1B65BC4-C431-480C-82DC-5107D9285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6BDF6E-CB1F-445E-8341-80608787A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1491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B23369-C738-41D6-9B52-AE3410FB4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EC956E-ECB0-4A89-B432-AD1A317CFD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430F1F6-A8F7-4CEF-A062-D6682ABF57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DE78A51-376E-4A77-A8FF-5A114C207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94CD239-5E95-4963-AD08-90950263E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6844863-C041-46B6-AC04-DE4CBD760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687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49889C-6DAD-44A0-B99B-3826BDFA1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836DFFC-E077-4C65-BEE9-09F5A63CD7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B3008BD-0A11-4E14-83B4-F8C279582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6C5569C-CB2C-4D90-88F7-0B3EFFC04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453E0F-E835-4C84-B57C-22036C747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A578C77-28A3-4329-9062-688BB096B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959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99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8DC0CD4-7D7D-4E67-B089-28D7515AD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BEE62-71BA-452E-810F-4ACC6B4435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DEC392-B76E-469A-B7FC-72F47DEF85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C77B1-987D-4162-82DC-726F03E9EBC5}" type="datetimeFigureOut">
              <a:rPr lang="it-IT" smtClean="0"/>
              <a:t>30/04/2018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B1E742-9C94-41B7-AE26-1CD0C9D255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70C229-2A0D-47BB-A67B-42CB83EDF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5B5A6-CF06-44C0-802F-444B338C65F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32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078DAE-20F9-4829-88C1-330739EC1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699" y="156979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Disciplinare Tecnico di</a:t>
            </a:r>
            <a:br>
              <a:rPr lang="it-IT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Produzione </a:t>
            </a:r>
            <a:br>
              <a:rPr lang="it-IT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it-IT" b="1" dirty="0">
                <a:solidFill>
                  <a:schemeClr val="accent1">
                    <a:lumMod val="75000"/>
                  </a:schemeClr>
                </a:solidFill>
              </a:rPr>
              <a:t>Agrumi di Cannero Riviera</a:t>
            </a:r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9EFE966-D766-4CD6-9386-BB2ACA1D4F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94407"/>
            <a:ext cx="9144000" cy="1180977"/>
          </a:xfrm>
        </p:spPr>
        <p:txBody>
          <a:bodyPr>
            <a:normAutofit/>
          </a:bodyPr>
          <a:lstStyle/>
          <a:p>
            <a:r>
              <a:rPr lang="it-IT" sz="3200" b="1" dirty="0">
                <a:solidFill>
                  <a:schemeClr val="accent2">
                    <a:lumMod val="75000"/>
                  </a:schemeClr>
                </a:solidFill>
              </a:rPr>
              <a:t>3 maggio 2018</a:t>
            </a:r>
            <a:endParaRPr lang="it-IT" sz="3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it-IT" sz="3200" b="1" dirty="0">
                <a:solidFill>
                  <a:schemeClr val="accent2">
                    <a:lumMod val="75000"/>
                  </a:schemeClr>
                </a:solidFill>
              </a:rPr>
              <a:t>Sala del Consiglio municipale</a:t>
            </a:r>
            <a:endParaRPr lang="it-IT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195C83C-E59C-4662-87C3-279E6F4A6AB0}"/>
              </a:ext>
            </a:extLst>
          </p:cNvPr>
          <p:cNvSpPr/>
          <p:nvPr/>
        </p:nvSpPr>
        <p:spPr>
          <a:xfrm>
            <a:off x="5026269" y="539401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it-IT" i="1" kern="150" dirty="0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  <a:t>a cura di</a:t>
            </a:r>
            <a:endParaRPr lang="it-IT" sz="1400" kern="150" dirty="0">
              <a:solidFill>
                <a:srgbClr val="000000"/>
              </a:solidFill>
              <a:effectLst/>
              <a:latin typeface="Calibri, Calibri"/>
              <a:ea typeface="Calibri, Calibri"/>
              <a:cs typeface="Calibri, Calibri"/>
            </a:endParaRPr>
          </a:p>
          <a:p>
            <a:pPr algn="r">
              <a:spcAft>
                <a:spcPts val="0"/>
              </a:spcAft>
            </a:pPr>
            <a:r>
              <a:rPr lang="it-IT" i="1" kern="150" dirty="0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  <a:t>Comune di Cannero Riviera</a:t>
            </a:r>
            <a:endParaRPr lang="it-IT" sz="1400" kern="150" dirty="0">
              <a:solidFill>
                <a:srgbClr val="000000"/>
              </a:solidFill>
              <a:effectLst/>
              <a:latin typeface="Calibri, Calibri"/>
              <a:ea typeface="Calibri, Calibri"/>
              <a:cs typeface="Calibri, Calibri"/>
            </a:endParaRPr>
          </a:p>
          <a:p>
            <a:pPr algn="r">
              <a:spcAft>
                <a:spcPts val="0"/>
              </a:spcAft>
            </a:pPr>
            <a:r>
              <a:rPr lang="it-IT" i="1" kern="150" dirty="0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  <a:t>Comitato tecnico</a:t>
            </a:r>
            <a:endParaRPr lang="it-IT" sz="1400" kern="150" dirty="0">
              <a:solidFill>
                <a:srgbClr val="000000"/>
              </a:solidFill>
              <a:effectLst/>
              <a:latin typeface="Calibri, Calibri"/>
              <a:ea typeface="Calibri, Calibri"/>
              <a:cs typeface="Calibri, Calibri"/>
            </a:endParaRPr>
          </a:p>
        </p:txBody>
      </p:sp>
      <p:pic>
        <p:nvPicPr>
          <p:cNvPr id="1030" name="Picture 6" descr="logo 1">
            <a:extLst>
              <a:ext uri="{FF2B5EF4-FFF2-40B4-BE49-F238E27FC236}">
                <a16:creationId xmlns:a16="http://schemas.microsoft.com/office/drawing/2014/main" id="{E7E58E3C-CC62-4218-A8EE-30E177379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77" y="210649"/>
            <a:ext cx="2729645" cy="1467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stemma1">
            <a:extLst>
              <a:ext uri="{FF2B5EF4-FFF2-40B4-BE49-F238E27FC236}">
                <a16:creationId xmlns:a16="http://schemas.microsoft.com/office/drawing/2014/main" id="{EDF5B496-35CA-419C-9081-79CEE7E98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0" y="202597"/>
            <a:ext cx="1969477" cy="1475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884575EB-87FC-4AA9-A9E6-4C28E984FB68}"/>
              </a:ext>
            </a:extLst>
          </p:cNvPr>
          <p:cNvSpPr/>
          <p:nvPr/>
        </p:nvSpPr>
        <p:spPr>
          <a:xfrm>
            <a:off x="9284288" y="1678375"/>
            <a:ext cx="2767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i="1" dirty="0">
                <a:latin typeface="Bodoni MT" panose="02070603080606020203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Comune di Cannero Riviera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23612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CDDB64-DFE7-428C-A839-F84AAD42A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847"/>
            <a:ext cx="10515600" cy="1354016"/>
          </a:xfrm>
        </p:spPr>
        <p:txBody>
          <a:bodyPr/>
          <a:lstStyle/>
          <a:p>
            <a:pPr lvl="5" algn="just"/>
            <a:r>
              <a:rPr lang="it-IT" sz="2400" b="1" dirty="0"/>
              <a:t>Presa nota di tutte le azioni, tecniche ed agronomiche, effettuate nell' appezzamento (giardino) coltivato (QUADERNO DI CAMPAGNA)</a:t>
            </a:r>
            <a:endParaRPr lang="it-IT" sz="2400" dirty="0"/>
          </a:p>
          <a:p>
            <a:pPr marL="0" indent="0">
              <a:buNone/>
            </a:pPr>
            <a:endParaRPr lang="it-IT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b="1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84DDFAA9-E727-4B11-8A77-D00ACD5F3AAB}"/>
              </a:ext>
            </a:extLst>
          </p:cNvPr>
          <p:cNvSpPr/>
          <p:nvPr/>
        </p:nvSpPr>
        <p:spPr>
          <a:xfrm>
            <a:off x="446621" y="1714501"/>
            <a:ext cx="7167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2800" b="1" kern="150" dirty="0">
                <a:solidFill>
                  <a:srgbClr val="FF3333"/>
                </a:solidFill>
                <a:latin typeface="Calibri, Calibri"/>
                <a:ea typeface="Calibri, Calibri"/>
                <a:cs typeface="Calibri, Calibri"/>
              </a:rPr>
              <a:t>Che cosa è il quaderno di campagna  </a:t>
            </a:r>
            <a:r>
              <a:rPr lang="it-IT" sz="2800" b="1" kern="150" dirty="0" err="1">
                <a:solidFill>
                  <a:srgbClr val="000000"/>
                </a:solidFill>
                <a:latin typeface="Arial, sans-serif"/>
                <a:ea typeface="Calibri, Calibri"/>
                <a:cs typeface="Calibri, Calibri"/>
              </a:rPr>
              <a:t>QdC</a:t>
            </a:r>
            <a:endParaRPr lang="it-IT" sz="2800" kern="150" dirty="0">
              <a:solidFill>
                <a:srgbClr val="000000"/>
              </a:solidFill>
              <a:effectLst/>
              <a:latin typeface="Calibri, Calibri"/>
              <a:ea typeface="Calibri, Calibri"/>
              <a:cs typeface="Calibri, Calibri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3FEAB93-422F-4AD9-8153-2B641941E1EC}"/>
              </a:ext>
            </a:extLst>
          </p:cNvPr>
          <p:cNvSpPr txBox="1"/>
          <p:nvPr/>
        </p:nvSpPr>
        <p:spPr>
          <a:xfrm>
            <a:off x="446621" y="2514600"/>
            <a:ext cx="107823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/>
              <a:t> </a:t>
            </a:r>
            <a:r>
              <a:rPr lang="it-IT" sz="2800" b="1" dirty="0"/>
              <a:t>Il  Quaderno di Campagna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it-IT" sz="2800" b="1" dirty="0"/>
              <a:t>racconta la storia di tutto quello che è successo nella coltivazione, dalla messa a dimora delle piante, alla raccolta, alla trasformazione </a:t>
            </a:r>
            <a:endParaRPr lang="it-IT" sz="2800" dirty="0"/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r>
              <a:rPr lang="it-IT" sz="2800" b="1" dirty="0"/>
              <a:t> è qualcosa di più di un libro o di una serie di fogli appesi in un magazzino o inseriti in un raccoglitore. Se ben gestito, è uno strumento insostituibile per la rintracciabilità delle produzioni e per garantire la sostenibilità del prodotto e del processo, nel rispetto di quanto previsto dal Disciplinare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414520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77BF0B4B-22AA-4D8D-86F2-F5F3708C11C1}"/>
              </a:ext>
            </a:extLst>
          </p:cNvPr>
          <p:cNvSpPr/>
          <p:nvPr/>
        </p:nvSpPr>
        <p:spPr>
          <a:xfrm>
            <a:off x="448403" y="290118"/>
            <a:ext cx="81383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sz="2800" b="1" kern="150" dirty="0">
                <a:solidFill>
                  <a:srgbClr val="FF3333"/>
                </a:solidFill>
                <a:latin typeface="Calibri" panose="020F0502020204030204" pitchFamily="34" charset="0"/>
                <a:ea typeface="Calibri, Calibri"/>
                <a:cs typeface="Calibri, Calibri"/>
              </a:rPr>
              <a:t>Di che cosa si deve prendere nota nel corso dell'anno:</a:t>
            </a:r>
            <a:endParaRPr lang="it-IT" sz="28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875A869-A5B8-4AF9-951B-80B40A454A50}"/>
              </a:ext>
            </a:extLst>
          </p:cNvPr>
          <p:cNvSpPr/>
          <p:nvPr/>
        </p:nvSpPr>
        <p:spPr>
          <a:xfrm>
            <a:off x="386857" y="1204547"/>
            <a:ext cx="1122778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800" b="1" kern="150" dirty="0">
                <a:latin typeface="Calibri" panose="020F0502020204030204" pitchFamily="34" charset="0"/>
                <a:ea typeface="Calibri, Calibri"/>
                <a:cs typeface="Calibri, Calibri"/>
              </a:rPr>
              <a:t>delle gestione delle piante ( es.: potature)</a:t>
            </a:r>
            <a:endParaRPr lang="it-IT" sz="2800" kern="150" dirty="0">
              <a:effectLst/>
              <a:latin typeface="OpenSymbol"/>
              <a:ea typeface="OpenSymbol"/>
              <a:cs typeface="OpenSymbol"/>
            </a:endParaRP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800" b="1" kern="150" dirty="0">
                <a:latin typeface="Calibri" panose="020F0502020204030204" pitchFamily="34" charset="0"/>
                <a:ea typeface="Calibri, Calibri"/>
                <a:cs typeface="Calibri, Calibri"/>
              </a:rPr>
              <a:t>delle  concimazioni</a:t>
            </a:r>
            <a:endParaRPr lang="it-IT" sz="2800" kern="150" dirty="0">
              <a:effectLst/>
              <a:latin typeface="OpenSymbol"/>
              <a:ea typeface="OpenSymbol"/>
              <a:cs typeface="OpenSymbol"/>
            </a:endParaRP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800" b="1" kern="150" dirty="0">
                <a:latin typeface="Calibri" panose="020F0502020204030204" pitchFamily="34" charset="0"/>
                <a:ea typeface="Calibri, Calibri"/>
                <a:cs typeface="Calibri, Calibri"/>
              </a:rPr>
              <a:t>dei trattamenti contro le avversità</a:t>
            </a:r>
            <a:endParaRPr lang="it-IT" sz="2800" kern="150" dirty="0">
              <a:effectLst/>
              <a:latin typeface="OpenSymbol"/>
              <a:ea typeface="OpenSymbol"/>
              <a:cs typeface="OpenSymbol"/>
            </a:endParaRP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800" b="1" kern="150" dirty="0">
                <a:latin typeface="Calibri" panose="020F0502020204030204" pitchFamily="34" charset="0"/>
                <a:ea typeface="Calibri, Calibri"/>
                <a:cs typeface="Calibri, Calibri"/>
              </a:rPr>
              <a:t>della gestione del suolo (irrigazioni, regimazione delle acque, inerbimenti)</a:t>
            </a:r>
            <a:endParaRPr lang="it-IT" sz="2800" kern="150" dirty="0">
              <a:effectLst/>
              <a:latin typeface="OpenSymbol"/>
              <a:ea typeface="OpenSymbol"/>
              <a:cs typeface="OpenSymbol"/>
            </a:endParaRP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800" b="1" kern="150" dirty="0">
                <a:solidFill>
                  <a:srgbClr val="000000"/>
                </a:solidFill>
                <a:latin typeface="Calibri" panose="020F0502020204030204" pitchFamily="34" charset="0"/>
                <a:ea typeface="Calibri, Calibri"/>
                <a:cs typeface="Calibri, Calibri"/>
              </a:rPr>
              <a:t>dell'eventuale acquisto e messa a dimora di nuove specie/varietà per integrare eventuali perdite ovvero per incrementare il numero di piante coltivate</a:t>
            </a:r>
            <a:endParaRPr lang="it-IT" sz="2800" kern="150" dirty="0">
              <a:effectLst/>
              <a:latin typeface="OpenSymbol"/>
              <a:ea typeface="OpenSymbol"/>
              <a:cs typeface="OpenSymbol"/>
            </a:endParaRP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800" b="1" kern="150" dirty="0">
                <a:solidFill>
                  <a:srgbClr val="000000"/>
                </a:solidFill>
                <a:latin typeface="Calibri" panose="020F0502020204030204" pitchFamily="34" charset="0"/>
                <a:ea typeface="Calibri, Calibri"/>
                <a:cs typeface="Calibri, Calibri"/>
              </a:rPr>
              <a:t>del raccolto</a:t>
            </a:r>
            <a:endParaRPr lang="it-IT" sz="2800" kern="150" dirty="0">
              <a:effectLst/>
              <a:latin typeface="OpenSymbol"/>
              <a:ea typeface="OpenSymbol"/>
              <a:cs typeface="OpenSymbol"/>
            </a:endParaRPr>
          </a:p>
          <a:p>
            <a:pPr marL="342900" lvl="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800" b="1" kern="150" dirty="0">
                <a:solidFill>
                  <a:srgbClr val="000000"/>
                </a:solidFill>
                <a:latin typeface="Calibri" panose="020F0502020204030204" pitchFamily="34" charset="0"/>
                <a:ea typeface="Calibri, Calibri"/>
                <a:cs typeface="Calibri, Calibri"/>
              </a:rPr>
              <a:t>di tutto ciò che può essere utile a ricostruire e a ricordare il vostro lavoro</a:t>
            </a:r>
            <a:endParaRPr lang="it-IT" sz="2800" kern="150" dirty="0">
              <a:effectLst/>
              <a:latin typeface="OpenSymbol"/>
              <a:ea typeface="OpenSymbol"/>
              <a:cs typeface="OpenSymbol"/>
            </a:endParaRPr>
          </a:p>
        </p:txBody>
      </p:sp>
    </p:spTree>
    <p:extLst>
      <p:ext uri="{BB962C8B-B14F-4D97-AF65-F5344CB8AC3E}">
        <p14:creationId xmlns:p14="http://schemas.microsoft.com/office/powerpoint/2010/main" val="350018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6B2020D-7C66-436E-BDA0-A1B1D9018F5C}"/>
              </a:ext>
            </a:extLst>
          </p:cNvPr>
          <p:cNvSpPr/>
          <p:nvPr/>
        </p:nvSpPr>
        <p:spPr>
          <a:xfrm>
            <a:off x="967154" y="1046286"/>
            <a:ext cx="955723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it-IT" sz="2800" b="1" kern="15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, Calibri"/>
                <a:cs typeface="Calibri, Calibri"/>
              </a:rPr>
              <a:t>Fac</a:t>
            </a:r>
            <a:r>
              <a:rPr lang="it-IT" sz="2800" b="1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, Calibri"/>
                <a:cs typeface="Calibri, Calibri"/>
              </a:rPr>
              <a:t> simile di un quaderno di campagna</a:t>
            </a:r>
          </a:p>
          <a:p>
            <a:pPr>
              <a:spcAft>
                <a:spcPts val="600"/>
              </a:spcAft>
            </a:pPr>
            <a:endParaRPr lang="it-IT" sz="2800" b="1" kern="150" dirty="0">
              <a:solidFill>
                <a:srgbClr val="000000"/>
              </a:solidFill>
              <a:latin typeface="Calibri" panose="020F0502020204030204" pitchFamily="34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>
              <a:spcAft>
                <a:spcPts val="600"/>
              </a:spcAft>
            </a:pPr>
            <a:endParaRPr lang="it-IT" sz="28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it-IT" sz="2800" b="1" kern="15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, Calibri"/>
                <a:cs typeface="Calibri, Calibri"/>
              </a:rPr>
              <a:t>“REGISTRO </a:t>
            </a:r>
            <a:r>
              <a:rPr lang="it-IT" sz="2800" b="1" kern="150" dirty="0">
                <a:solidFill>
                  <a:srgbClr val="000000"/>
                </a:solidFill>
                <a:latin typeface="Calibri" panose="020F0502020204030204" pitchFamily="34" charset="0"/>
              </a:rPr>
              <a:t>DELLE OPERAZIONI COLTURALI </a:t>
            </a:r>
          </a:p>
          <a:p>
            <a:pPr algn="ctr">
              <a:spcAft>
                <a:spcPts val="600"/>
              </a:spcAft>
            </a:pPr>
            <a:r>
              <a:rPr lang="it-IT" sz="2800" b="1" kern="150" dirty="0">
                <a:solidFill>
                  <a:srgbClr val="000000"/>
                </a:solidFill>
                <a:latin typeface="Calibri" panose="020F0502020204030204" pitchFamily="34" charset="0"/>
              </a:rPr>
              <a:t>E DI MAGAZZINO”</a:t>
            </a:r>
          </a:p>
          <a:p>
            <a:pPr algn="ctr">
              <a:spcAft>
                <a:spcPts val="600"/>
              </a:spcAft>
            </a:pPr>
            <a:r>
              <a:rPr lang="it-IT" sz="2800" kern="15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Mangal" panose="02040503050203030202" pitchFamily="18" charset="0"/>
              </a:rPr>
              <a:t> Anno …….</a:t>
            </a:r>
          </a:p>
          <a:p>
            <a:pPr>
              <a:spcAft>
                <a:spcPts val="0"/>
              </a:spcAft>
            </a:pPr>
            <a:r>
              <a:rPr lang="it-IT" sz="2800" b="1" kern="150" dirty="0">
                <a:solidFill>
                  <a:srgbClr val="000000"/>
                </a:solidFill>
                <a:latin typeface="Calibri" panose="020F0502020204030204" pitchFamily="34" charset="0"/>
                <a:ea typeface="Calibri, Calibri"/>
                <a:cs typeface="Calibri, Calibri"/>
              </a:rPr>
              <a:t> </a:t>
            </a:r>
            <a:endParaRPr lang="it-IT" sz="2800" kern="150" dirty="0">
              <a:solidFill>
                <a:srgbClr val="000000"/>
              </a:solidFill>
              <a:effectLst/>
              <a:latin typeface="Calibri, Calibri"/>
              <a:ea typeface="Calibri, Calibri"/>
              <a:cs typeface="Calibri, Calibri"/>
            </a:endParaRPr>
          </a:p>
          <a:p>
            <a:pPr>
              <a:spcAft>
                <a:spcPts val="600"/>
              </a:spcAft>
            </a:pPr>
            <a:r>
              <a:rPr lang="it-IT" sz="2800" b="1" kern="150" dirty="0">
                <a:solidFill>
                  <a:srgbClr val="000000"/>
                </a:solidFill>
                <a:latin typeface="Calibri" panose="020F0502020204030204" pitchFamily="34" charset="0"/>
                <a:ea typeface="Calibri, Calibri"/>
                <a:cs typeface="Calibri, Calibri"/>
              </a:rPr>
              <a:t>DATI ANAGRAFICI</a:t>
            </a:r>
            <a:endParaRPr lang="it-IT" sz="28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>
              <a:spcAft>
                <a:spcPts val="600"/>
              </a:spcAft>
            </a:pPr>
            <a:r>
              <a:rPr lang="it-IT" sz="2800" b="1" kern="150" dirty="0">
                <a:solidFill>
                  <a:srgbClr val="000000"/>
                </a:solidFill>
                <a:latin typeface="Calibri" panose="020F0502020204030204" pitchFamily="34" charset="0"/>
                <a:ea typeface="Calibri, Calibri"/>
                <a:cs typeface="Calibri, Calibri"/>
              </a:rPr>
              <a:t>DATI COLTURALI( SPECIE/VARIETA' NUMERO O SUPERFICIE)</a:t>
            </a:r>
            <a:endParaRPr lang="it-IT" sz="28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  <a:p>
            <a:pPr>
              <a:spcAft>
                <a:spcPts val="600"/>
              </a:spcAft>
            </a:pPr>
            <a:r>
              <a:rPr lang="it-IT" b="1" kern="150" dirty="0">
                <a:solidFill>
                  <a:srgbClr val="000000"/>
                </a:solidFill>
                <a:latin typeface="Calibri" panose="020F0502020204030204" pitchFamily="34" charset="0"/>
                <a:ea typeface="Calibri, Calibri"/>
                <a:cs typeface="Calibri, Calibri"/>
              </a:rPr>
              <a:t> </a:t>
            </a:r>
            <a:endParaRPr lang="it-IT" sz="14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484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96504416-0DB8-462A-9C7D-AFD9D2976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510614"/>
              </p:ext>
            </p:extLst>
          </p:nvPr>
        </p:nvGraphicFramePr>
        <p:xfrm>
          <a:off x="903351" y="3044190"/>
          <a:ext cx="9802748" cy="32826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2599">
                  <a:extLst>
                    <a:ext uri="{9D8B030D-6E8A-4147-A177-3AD203B41FA5}">
                      <a16:colId xmlns:a16="http://schemas.microsoft.com/office/drawing/2014/main" val="2065168945"/>
                    </a:ext>
                  </a:extLst>
                </a:gridCol>
                <a:gridCol w="2442599">
                  <a:extLst>
                    <a:ext uri="{9D8B030D-6E8A-4147-A177-3AD203B41FA5}">
                      <a16:colId xmlns:a16="http://schemas.microsoft.com/office/drawing/2014/main" val="4257616562"/>
                    </a:ext>
                  </a:extLst>
                </a:gridCol>
                <a:gridCol w="2442599">
                  <a:extLst>
                    <a:ext uri="{9D8B030D-6E8A-4147-A177-3AD203B41FA5}">
                      <a16:colId xmlns:a16="http://schemas.microsoft.com/office/drawing/2014/main" val="2975854883"/>
                    </a:ext>
                  </a:extLst>
                </a:gridCol>
                <a:gridCol w="2474951">
                  <a:extLst>
                    <a:ext uri="{9D8B030D-6E8A-4147-A177-3AD203B41FA5}">
                      <a16:colId xmlns:a16="http://schemas.microsoft.com/office/drawing/2014/main" val="3896973573"/>
                    </a:ext>
                  </a:extLst>
                </a:gridCol>
              </a:tblGrid>
              <a:tr h="1353275">
                <a:tc>
                  <a:txBody>
                    <a:bodyPr/>
                    <a:lstStyle/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DATA</a:t>
                      </a:r>
                    </a:p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gg/mm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FORMULATO COMMERCIALE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N.P.K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QUANTITA’ USATA</a:t>
                      </a:r>
                    </a:p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(kg o l)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192498"/>
                  </a:ext>
                </a:extLst>
              </a:tr>
              <a:tr h="482355"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0739331"/>
                  </a:ext>
                </a:extLst>
              </a:tr>
              <a:tr h="482355"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181053"/>
                  </a:ext>
                </a:extLst>
              </a:tr>
              <a:tr h="482355"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041913"/>
                  </a:ext>
                </a:extLst>
              </a:tr>
              <a:tr h="482355"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35076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9131B38F-F6E6-4303-9EE6-C428824EB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616" y="292614"/>
            <a:ext cx="1114653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, Calibri"/>
                <a:cs typeface="Calibri" panose="020F0502020204030204" pitchFamily="34" charset="0"/>
              </a:rPr>
              <a:t>ESEMPI:</a:t>
            </a:r>
            <a:endParaRPr kumimoji="0" lang="it-IT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, Calibri"/>
                <a:cs typeface="Calibri" panose="020F0502020204030204" pitchFamily="34" charset="0"/>
              </a:rPr>
              <a:t>Scheda CONCIMAZIONI</a:t>
            </a:r>
            <a:endParaRPr kumimoji="0" lang="it-IT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kumimoji="0" lang="it-IT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Fertilizzazioni effettuate sulla coltura di</a:t>
            </a:r>
            <a:r>
              <a:rPr kumimoji="0" lang="it-IT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__________________ </a:t>
            </a:r>
            <a:r>
              <a:rPr kumimoji="0" lang="it-IT" altLang="zh-CN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N° appezzamento/i_____</a:t>
            </a:r>
            <a:endParaRPr kumimoji="0" lang="it-IT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kumimoji="0" lang="it-IT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153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6024C5D-F8EB-4324-9890-0BCF428CC8E1}"/>
              </a:ext>
            </a:extLst>
          </p:cNvPr>
          <p:cNvSpPr/>
          <p:nvPr/>
        </p:nvSpPr>
        <p:spPr>
          <a:xfrm>
            <a:off x="768634" y="796409"/>
            <a:ext cx="5587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it-IT" sz="2800" b="1" kern="150" dirty="0">
                <a:solidFill>
                  <a:srgbClr val="000000"/>
                </a:solidFill>
                <a:latin typeface="Calibri" panose="020F0502020204030204" pitchFamily="34" charset="0"/>
                <a:ea typeface="Calibri, Calibri"/>
                <a:cs typeface="Calibri, Calibri"/>
              </a:rPr>
              <a:t>Scheda TRATTAMENTI FITOSANITARI</a:t>
            </a:r>
            <a:endParaRPr lang="it-IT" sz="2800" kern="15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Mangal" panose="02040503050203030202" pitchFamily="18" charset="0"/>
            </a:endParaRP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718D5751-7F95-429B-8E23-2533ADD3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858435"/>
              </p:ext>
            </p:extLst>
          </p:nvPr>
        </p:nvGraphicFramePr>
        <p:xfrm>
          <a:off x="485774" y="3276601"/>
          <a:ext cx="10829926" cy="27849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4437">
                  <a:extLst>
                    <a:ext uri="{9D8B030D-6E8A-4147-A177-3AD203B41FA5}">
                      <a16:colId xmlns:a16="http://schemas.microsoft.com/office/drawing/2014/main" val="3198829899"/>
                    </a:ext>
                  </a:extLst>
                </a:gridCol>
                <a:gridCol w="1598944">
                  <a:extLst>
                    <a:ext uri="{9D8B030D-6E8A-4147-A177-3AD203B41FA5}">
                      <a16:colId xmlns:a16="http://schemas.microsoft.com/office/drawing/2014/main" val="1104728531"/>
                    </a:ext>
                  </a:extLst>
                </a:gridCol>
                <a:gridCol w="1907230">
                  <a:extLst>
                    <a:ext uri="{9D8B030D-6E8A-4147-A177-3AD203B41FA5}">
                      <a16:colId xmlns:a16="http://schemas.microsoft.com/office/drawing/2014/main" val="2068339514"/>
                    </a:ext>
                  </a:extLst>
                </a:gridCol>
                <a:gridCol w="1594341">
                  <a:extLst>
                    <a:ext uri="{9D8B030D-6E8A-4147-A177-3AD203B41FA5}">
                      <a16:colId xmlns:a16="http://schemas.microsoft.com/office/drawing/2014/main" val="2121004022"/>
                    </a:ext>
                  </a:extLst>
                </a:gridCol>
                <a:gridCol w="1912981">
                  <a:extLst>
                    <a:ext uri="{9D8B030D-6E8A-4147-A177-3AD203B41FA5}">
                      <a16:colId xmlns:a16="http://schemas.microsoft.com/office/drawing/2014/main" val="1411847945"/>
                    </a:ext>
                  </a:extLst>
                </a:gridCol>
                <a:gridCol w="1294109">
                  <a:extLst>
                    <a:ext uri="{9D8B030D-6E8A-4147-A177-3AD203B41FA5}">
                      <a16:colId xmlns:a16="http://schemas.microsoft.com/office/drawing/2014/main" val="4221401207"/>
                    </a:ext>
                  </a:extLst>
                </a:gridCol>
                <a:gridCol w="1567884">
                  <a:extLst>
                    <a:ext uri="{9D8B030D-6E8A-4147-A177-3AD203B41FA5}">
                      <a16:colId xmlns:a16="http://schemas.microsoft.com/office/drawing/2014/main" val="3206183102"/>
                    </a:ext>
                  </a:extLst>
                </a:gridCol>
              </a:tblGrid>
              <a:tr h="1811594">
                <a:tc>
                  <a:txBody>
                    <a:bodyPr/>
                    <a:lstStyle/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1100" kern="150" dirty="0">
                          <a:solidFill>
                            <a:schemeClr val="tx1"/>
                          </a:solidFill>
                          <a:effectLst/>
                        </a:rPr>
                        <a:t>Data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1100" kern="150" dirty="0">
                          <a:solidFill>
                            <a:schemeClr val="tx1"/>
                          </a:solidFill>
                          <a:effectLst/>
                        </a:rPr>
                        <a:t>gg/mm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1100" kern="150" dirty="0">
                          <a:solidFill>
                            <a:schemeClr val="tx1"/>
                          </a:solidFill>
                          <a:effectLst/>
                        </a:rPr>
                        <a:t>Avversità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1100" kern="150" dirty="0">
                          <a:solidFill>
                            <a:schemeClr val="tx1"/>
                          </a:solidFill>
                          <a:effectLst/>
                        </a:rPr>
                        <a:t>Motivo del trattamento(*)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1100" kern="150" dirty="0">
                          <a:solidFill>
                            <a:schemeClr val="tx1"/>
                          </a:solidFill>
                          <a:effectLst/>
                        </a:rPr>
                        <a:t>Sostanza attiva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1100" kern="150" dirty="0">
                          <a:solidFill>
                            <a:schemeClr val="tx1"/>
                          </a:solidFill>
                          <a:effectLst/>
                        </a:rPr>
                        <a:t>Formulato commerciale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1100" kern="150" dirty="0">
                          <a:solidFill>
                            <a:schemeClr val="tx1"/>
                          </a:solidFill>
                          <a:effectLst/>
                        </a:rPr>
                        <a:t>Quantità’ usata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1100" kern="150" dirty="0">
                          <a:solidFill>
                            <a:schemeClr val="tx1"/>
                          </a:solidFill>
                          <a:effectLst/>
                        </a:rPr>
                        <a:t>(kg o l)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415"/>
                        </a:spcAft>
                      </a:pPr>
                      <a:r>
                        <a:rPr lang="it-IT" sz="1100" kern="150" dirty="0">
                          <a:solidFill>
                            <a:schemeClr val="tx1"/>
                          </a:solidFill>
                          <a:effectLst/>
                        </a:rPr>
                        <a:t>Volumi di irrorazione impiegati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572534"/>
                  </a:ext>
                </a:extLst>
              </a:tr>
              <a:tr h="486698"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5615227"/>
                  </a:ext>
                </a:extLst>
              </a:tr>
              <a:tr h="486698"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15"/>
                        </a:spcAft>
                      </a:pPr>
                      <a:r>
                        <a:rPr lang="it-IT" sz="12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668833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94FBB9C5-352C-4A6C-A3F0-D0894C3AE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393" y="1856333"/>
            <a:ext cx="916035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Effettuate sulla coltura di</a:t>
            </a:r>
            <a:r>
              <a:rPr kumimoji="0" lang="it-IT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______________________</a:t>
            </a:r>
            <a:endParaRPr kumimoji="0" lang="it-IT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kumimoji="0" lang="it-IT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Numero appezzamento/I____________________________ Superficie ______ ha</a:t>
            </a:r>
            <a:endParaRPr kumimoji="0" lang="it-IT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kumimoji="0" lang="it-IT" altLang="zh-CN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690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1C7E58A-54C4-4340-B2B0-69E8F08B9746}"/>
              </a:ext>
            </a:extLst>
          </p:cNvPr>
          <p:cNvSpPr/>
          <p:nvPr/>
        </p:nvSpPr>
        <p:spPr>
          <a:xfrm>
            <a:off x="571499" y="553135"/>
            <a:ext cx="110204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rgbClr val="FF3333"/>
                </a:solidFill>
                <a:latin typeface="Calibri, Calibri"/>
                <a:ea typeface="Calibri, Calibri"/>
                <a:cs typeface="Calibri, Calibri"/>
              </a:rPr>
              <a:t>Compiliamo insieme la richiesta di adesione (assoggettamento) al Disciplinare</a:t>
            </a:r>
            <a:endParaRPr lang="it-IT" sz="2800" dirty="0"/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3659568B-7A66-4DC1-A939-257B2FCEA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587805"/>
              </p:ext>
            </p:extLst>
          </p:nvPr>
        </p:nvGraphicFramePr>
        <p:xfrm>
          <a:off x="647699" y="1698953"/>
          <a:ext cx="10544176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72088">
                  <a:extLst>
                    <a:ext uri="{9D8B030D-6E8A-4147-A177-3AD203B41FA5}">
                      <a16:colId xmlns:a16="http://schemas.microsoft.com/office/drawing/2014/main" val="4149240317"/>
                    </a:ext>
                  </a:extLst>
                </a:gridCol>
                <a:gridCol w="5272088">
                  <a:extLst>
                    <a:ext uri="{9D8B030D-6E8A-4147-A177-3AD203B41FA5}">
                      <a16:colId xmlns:a16="http://schemas.microsoft.com/office/drawing/2014/main" val="3372079335"/>
                    </a:ext>
                  </a:extLst>
                </a:gridCol>
              </a:tblGrid>
              <a:tr h="7264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CATEGORIA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 dirty="0">
                          <a:solidFill>
                            <a:schemeClr val="tx1"/>
                          </a:solidFill>
                          <a:effectLst/>
                        </a:rPr>
                        <a:t>□ A   Persona fisica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□ B  Azienda agricola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□ B  Operatore del settore agroalimentare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□ B  Operatore del settore della ristorazione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□ B  Ente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□ C  Altro: _________________________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248660"/>
                  </a:ext>
                </a:extLst>
              </a:tr>
            </a:tbl>
          </a:graphicData>
        </a:graphic>
      </p:graphicFrame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D7849FDE-502A-4E24-8938-E26B310A0A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832112"/>
              </p:ext>
            </p:extLst>
          </p:nvPr>
        </p:nvGraphicFramePr>
        <p:xfrm>
          <a:off x="647699" y="4430346"/>
          <a:ext cx="10544176" cy="18745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72088">
                  <a:extLst>
                    <a:ext uri="{9D8B030D-6E8A-4147-A177-3AD203B41FA5}">
                      <a16:colId xmlns:a16="http://schemas.microsoft.com/office/drawing/2014/main" val="4108047137"/>
                    </a:ext>
                  </a:extLst>
                </a:gridCol>
                <a:gridCol w="5272088">
                  <a:extLst>
                    <a:ext uri="{9D8B030D-6E8A-4147-A177-3AD203B41FA5}">
                      <a16:colId xmlns:a16="http://schemas.microsoft.com/office/drawing/2014/main" val="1778763152"/>
                    </a:ext>
                  </a:extLst>
                </a:gridCol>
              </a:tblGrid>
              <a:tr h="18745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RAGIONE SOCIALE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INDIRIZZO CAP E COMUNE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C.F. E P.IVA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REFERENTE (cognome e nome)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(solo per categoria B)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………………………………………………………………………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………………………………………………………………………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………………………………………………………………………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………………………………………………………………………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470558"/>
                  </a:ext>
                </a:extLst>
              </a:tr>
            </a:tbl>
          </a:graphicData>
        </a:graphic>
      </p:graphicFrame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13AB0183-31F6-4FCF-95E7-62F44CF12375}"/>
              </a:ext>
            </a:extLst>
          </p:cNvPr>
          <p:cNvCxnSpPr/>
          <p:nvPr/>
        </p:nvCxnSpPr>
        <p:spPr>
          <a:xfrm flipH="1">
            <a:off x="5981700" y="2047875"/>
            <a:ext cx="295275" cy="323850"/>
          </a:xfrm>
          <a:prstGeom prst="line">
            <a:avLst/>
          </a:prstGeom>
          <a:ln w="34925">
            <a:solidFill>
              <a:schemeClr val="accent1">
                <a:alpha val="9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82528F68-4A2C-4F07-AF97-60809C0CFD2B}"/>
              </a:ext>
            </a:extLst>
          </p:cNvPr>
          <p:cNvCxnSpPr/>
          <p:nvPr/>
        </p:nvCxnSpPr>
        <p:spPr>
          <a:xfrm>
            <a:off x="5972175" y="2028825"/>
            <a:ext cx="247650" cy="3714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089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4D4C2098-5E34-4A73-83C9-C39116ADE3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996333"/>
              </p:ext>
            </p:extLst>
          </p:nvPr>
        </p:nvGraphicFramePr>
        <p:xfrm>
          <a:off x="695322" y="247650"/>
          <a:ext cx="10515602" cy="27527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7801">
                  <a:extLst>
                    <a:ext uri="{9D8B030D-6E8A-4147-A177-3AD203B41FA5}">
                      <a16:colId xmlns:a16="http://schemas.microsoft.com/office/drawing/2014/main" val="349606007"/>
                    </a:ext>
                  </a:extLst>
                </a:gridCol>
                <a:gridCol w="5257801">
                  <a:extLst>
                    <a:ext uri="{9D8B030D-6E8A-4147-A177-3AD203B41FA5}">
                      <a16:colId xmlns:a16="http://schemas.microsoft.com/office/drawing/2014/main" val="1038188046"/>
                    </a:ext>
                  </a:extLst>
                </a:gridCol>
              </a:tblGrid>
              <a:tr h="27527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COGNOME E NOME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DATA DI NASCITA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LUOGO DI NASCITA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RESIDENZA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DOMICILIO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(solo per categoria A)</a:t>
                      </a:r>
                      <a:endParaRPr lang="it-IT" sz="28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 dirty="0">
                          <a:solidFill>
                            <a:schemeClr val="tx1"/>
                          </a:solidFill>
                          <a:effectLst/>
                        </a:rPr>
                        <a:t>MANDA Rino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 dirty="0">
                          <a:solidFill>
                            <a:schemeClr val="tx1"/>
                          </a:solidFill>
                          <a:effectLst/>
                        </a:rPr>
                        <a:t>13 gennaio 1955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 dirty="0">
                          <a:solidFill>
                            <a:schemeClr val="tx1"/>
                          </a:solidFill>
                          <a:effectLst/>
                        </a:rPr>
                        <a:t>Cannero Riviera (</a:t>
                      </a:r>
                      <a:r>
                        <a:rPr lang="it-IT" sz="2800" kern="150" dirty="0" err="1">
                          <a:solidFill>
                            <a:schemeClr val="tx1"/>
                          </a:solidFill>
                          <a:effectLst/>
                        </a:rPr>
                        <a:t>Vb</a:t>
                      </a:r>
                      <a:r>
                        <a:rPr lang="it-IT" sz="2800" kern="15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 dirty="0">
                          <a:solidFill>
                            <a:schemeClr val="tx1"/>
                          </a:solidFill>
                          <a:effectLst/>
                        </a:rPr>
                        <a:t>via del Ponciro ,8-Cannero Riviera (</a:t>
                      </a:r>
                      <a:r>
                        <a:rPr lang="it-IT" sz="2800" kern="150" dirty="0" err="1">
                          <a:solidFill>
                            <a:schemeClr val="tx1"/>
                          </a:solidFill>
                          <a:effectLst/>
                        </a:rPr>
                        <a:t>Vb</a:t>
                      </a:r>
                      <a:r>
                        <a:rPr lang="it-IT" sz="2800" kern="15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it-IT" sz="28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2986849"/>
                  </a:ext>
                </a:extLst>
              </a:tr>
            </a:tbl>
          </a:graphicData>
        </a:graphic>
      </p:graphicFrame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9C68909C-0250-457D-BEA1-8E58C7B41C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620470"/>
              </p:ext>
            </p:extLst>
          </p:nvPr>
        </p:nvGraphicFramePr>
        <p:xfrm>
          <a:off x="695322" y="3000375"/>
          <a:ext cx="10515602" cy="3291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7801">
                  <a:extLst>
                    <a:ext uri="{9D8B030D-6E8A-4147-A177-3AD203B41FA5}">
                      <a16:colId xmlns:a16="http://schemas.microsoft.com/office/drawing/2014/main" val="3423133247"/>
                    </a:ext>
                  </a:extLst>
                </a:gridCol>
                <a:gridCol w="5257801">
                  <a:extLst>
                    <a:ext uri="{9D8B030D-6E8A-4147-A177-3AD203B41FA5}">
                      <a16:colId xmlns:a16="http://schemas.microsoft.com/office/drawing/2014/main" val="110960337"/>
                    </a:ext>
                  </a:extLst>
                </a:gridCol>
              </a:tblGrid>
              <a:tr h="31623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>
                          <a:solidFill>
                            <a:schemeClr val="tx1"/>
                          </a:solidFill>
                          <a:effectLst/>
                        </a:rPr>
                        <a:t>RICHIESTA DI ASSOGGETTAMENTO PER:</a:t>
                      </a:r>
                      <a:endParaRPr lang="it-IT" sz="24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 dirty="0">
                          <a:solidFill>
                            <a:schemeClr val="tx1"/>
                          </a:solidFill>
                          <a:effectLst/>
                        </a:rPr>
                        <a:t>□ 1.  DISCIPLINARE DI PRODUZIONE MATERIALE VIVAISTICO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 dirty="0">
                          <a:solidFill>
                            <a:schemeClr val="tx1"/>
                          </a:solidFill>
                          <a:effectLst/>
                        </a:rPr>
                        <a:t>□ 2.  DISCIPLINARE DI QUALIFICAZIONE AGRUMI DA PRODUZIONE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 dirty="0">
                          <a:solidFill>
                            <a:schemeClr val="tx1"/>
                          </a:solidFill>
                          <a:effectLst/>
                        </a:rPr>
                        <a:t>□ 3. DISCIPLINARE DI QUALIFICAZIONE AGRUMI DI VALORE DIDATTICO E CONSERVATIVO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24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147445"/>
                  </a:ext>
                </a:extLst>
              </a:tr>
            </a:tbl>
          </a:graphicData>
        </a:graphic>
      </p:graphicFrame>
      <p:cxnSp>
        <p:nvCxnSpPr>
          <p:cNvPr id="5" name="Connettore diritto 4">
            <a:extLst>
              <a:ext uri="{FF2B5EF4-FFF2-40B4-BE49-F238E27FC236}">
                <a16:creationId xmlns:a16="http://schemas.microsoft.com/office/drawing/2014/main" id="{B8AA03DF-D3E9-4436-98B4-52BC615A96DF}"/>
              </a:ext>
            </a:extLst>
          </p:cNvPr>
          <p:cNvCxnSpPr/>
          <p:nvPr/>
        </p:nvCxnSpPr>
        <p:spPr>
          <a:xfrm flipH="1">
            <a:off x="6043612" y="4079558"/>
            <a:ext cx="161925" cy="4191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1F9A3417-62CD-44AA-8074-64D3FEC64043}"/>
              </a:ext>
            </a:extLst>
          </p:cNvPr>
          <p:cNvCxnSpPr/>
          <p:nvPr/>
        </p:nvCxnSpPr>
        <p:spPr>
          <a:xfrm>
            <a:off x="6029325" y="4174808"/>
            <a:ext cx="190500" cy="323850"/>
          </a:xfrm>
          <a:prstGeom prst="line">
            <a:avLst/>
          </a:prstGeom>
          <a:ln w="317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E37DBF6D-FE3B-4885-8376-09084BB928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701622"/>
              </p:ext>
            </p:extLst>
          </p:nvPr>
        </p:nvGraphicFramePr>
        <p:xfrm>
          <a:off x="695321" y="6320790"/>
          <a:ext cx="10515602" cy="4610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7801">
                  <a:extLst>
                    <a:ext uri="{9D8B030D-6E8A-4147-A177-3AD203B41FA5}">
                      <a16:colId xmlns:a16="http://schemas.microsoft.com/office/drawing/2014/main" val="3650461457"/>
                    </a:ext>
                  </a:extLst>
                </a:gridCol>
                <a:gridCol w="5257801">
                  <a:extLst>
                    <a:ext uri="{9D8B030D-6E8A-4147-A177-3AD203B41FA5}">
                      <a16:colId xmlns:a16="http://schemas.microsoft.com/office/drawing/2014/main" val="266265556"/>
                    </a:ext>
                  </a:extLst>
                </a:gridCol>
              </a:tblGrid>
              <a:tr h="461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500" kern="150">
                          <a:solidFill>
                            <a:schemeClr val="tx1"/>
                          </a:solidFill>
                          <a:effectLst/>
                        </a:rPr>
                        <a:t>N° SCHEDE LOTTO</a:t>
                      </a:r>
                      <a:endParaRPr lang="it-IT" sz="12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500" kern="150" dirty="0">
                          <a:solidFill>
                            <a:schemeClr val="tx1"/>
                          </a:solidFill>
                          <a:effectLst/>
                        </a:rPr>
                        <a:t>TOTALE N° _________</a:t>
                      </a:r>
                      <a:endParaRPr lang="it-IT" sz="12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570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713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2E8FE2BA-47EE-4585-9A22-7B8780AFEF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508644"/>
              </p:ext>
            </p:extLst>
          </p:nvPr>
        </p:nvGraphicFramePr>
        <p:xfrm>
          <a:off x="243840" y="152401"/>
          <a:ext cx="11319510" cy="25176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59755">
                  <a:extLst>
                    <a:ext uri="{9D8B030D-6E8A-4147-A177-3AD203B41FA5}">
                      <a16:colId xmlns:a16="http://schemas.microsoft.com/office/drawing/2014/main" val="991424927"/>
                    </a:ext>
                  </a:extLst>
                </a:gridCol>
                <a:gridCol w="5659755">
                  <a:extLst>
                    <a:ext uri="{9D8B030D-6E8A-4147-A177-3AD203B41FA5}">
                      <a16:colId xmlns:a16="http://schemas.microsoft.com/office/drawing/2014/main" val="323061274"/>
                    </a:ext>
                  </a:extLst>
                </a:gridCol>
              </a:tblGrid>
              <a:tr h="419603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>
                          <a:solidFill>
                            <a:schemeClr val="tx1"/>
                          </a:solidFill>
                          <a:effectLst/>
                        </a:rPr>
                        <a:t>DENOMINAZIONE</a:t>
                      </a:r>
                      <a:endParaRPr lang="it-IT" sz="24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751551"/>
                  </a:ext>
                </a:extLst>
              </a:tr>
              <a:tr h="4196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>
                          <a:solidFill>
                            <a:schemeClr val="tx1"/>
                          </a:solidFill>
                          <a:effectLst/>
                        </a:rPr>
                        <a:t>DISCIPLINARE</a:t>
                      </a:r>
                      <a:endParaRPr lang="it-IT" sz="24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>
                          <a:effectLst/>
                        </a:rPr>
                        <a:t>□VIVAIO □PRODUZIONE □DIDATTICA</a:t>
                      </a:r>
                      <a:endParaRPr lang="it-IT" sz="2400" kern="150">
                        <a:solidFill>
                          <a:srgbClr val="000000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219374"/>
                  </a:ext>
                </a:extLst>
              </a:tr>
              <a:tr h="1678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 dirty="0">
                          <a:solidFill>
                            <a:schemeClr val="tx1"/>
                          </a:solidFill>
                          <a:effectLst/>
                        </a:rPr>
                        <a:t>DATI CATASTALI</a:t>
                      </a:r>
                      <a:endParaRPr lang="it-IT" sz="24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 dirty="0">
                          <a:effectLst/>
                        </a:rPr>
                        <a:t>Foglio 9  MAPPALE  290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 dirty="0" err="1">
                          <a:effectLst/>
                        </a:rPr>
                        <a:t>Fg</a:t>
                      </a:r>
                      <a:r>
                        <a:rPr lang="it-IT" sz="2400" kern="150" dirty="0">
                          <a:effectLst/>
                        </a:rPr>
                        <a:t>…….. MAPPALE ………..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 dirty="0" err="1">
                          <a:effectLst/>
                        </a:rPr>
                        <a:t>Fg</a:t>
                      </a:r>
                      <a:r>
                        <a:rPr lang="it-IT" sz="2400" kern="150" dirty="0">
                          <a:effectLst/>
                        </a:rPr>
                        <a:t>…….. MAPPALE ………..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kern="150" dirty="0" err="1">
                          <a:effectLst/>
                        </a:rPr>
                        <a:t>Fg</a:t>
                      </a:r>
                      <a:r>
                        <a:rPr lang="it-IT" sz="2400" kern="150" dirty="0">
                          <a:effectLst/>
                        </a:rPr>
                        <a:t>…….. MAPPALE ………..</a:t>
                      </a:r>
                      <a:endParaRPr lang="it-IT" sz="2400" kern="150" dirty="0">
                        <a:solidFill>
                          <a:srgbClr val="000000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395621"/>
                  </a:ext>
                </a:extLst>
              </a:tr>
            </a:tbl>
          </a:graphicData>
        </a:graphic>
      </p:graphicFrame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FED976A4-F8A3-437A-9CAB-1017623092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498373"/>
              </p:ext>
            </p:extLst>
          </p:nvPr>
        </p:nvGraphicFramePr>
        <p:xfrm>
          <a:off x="243840" y="2746218"/>
          <a:ext cx="11319510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19510">
                  <a:extLst>
                    <a:ext uri="{9D8B030D-6E8A-4147-A177-3AD203B41FA5}">
                      <a16:colId xmlns:a16="http://schemas.microsoft.com/office/drawing/2014/main" val="4180014352"/>
                    </a:ext>
                  </a:extLst>
                </a:gridCol>
              </a:tblGrid>
              <a:tr h="76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SPECIE E VARIETA’                                   Arancio amaro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104007"/>
                  </a:ext>
                </a:extLst>
              </a:tr>
              <a:tr h="62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>
                          <a:solidFill>
                            <a:schemeClr val="tx1"/>
                          </a:solidFill>
                          <a:effectLst/>
                        </a:rPr>
                        <a:t>SUPERFICIE o N° PIANTE                        n° 4</a:t>
                      </a:r>
                      <a:endParaRPr lang="it-IT" sz="20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778669"/>
                  </a:ext>
                </a:extLst>
              </a:tr>
              <a:tr h="62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PRODUZIONE PREVISTA                         kg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082549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>
                          <a:solidFill>
                            <a:schemeClr val="tx1"/>
                          </a:solidFill>
                          <a:effectLst/>
                        </a:rPr>
                        <a:t>SPECIE E VARIETA’                                   Kumquat</a:t>
                      </a:r>
                      <a:endParaRPr lang="it-IT" sz="20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014859"/>
                  </a:ext>
                </a:extLst>
              </a:tr>
              <a:tr h="62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>
                          <a:solidFill>
                            <a:schemeClr val="tx1"/>
                          </a:solidFill>
                          <a:effectLst/>
                        </a:rPr>
                        <a:t>SUPERFICIE o N° PIANTE                        n° 2</a:t>
                      </a:r>
                      <a:endParaRPr lang="it-IT" sz="20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574723"/>
                  </a:ext>
                </a:extLst>
              </a:tr>
              <a:tr h="62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PRODUZIONE PREVISTA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36886"/>
                  </a:ext>
                </a:extLst>
              </a:tr>
              <a:tr h="76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SPECIE E VARIETA’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656438"/>
                  </a:ext>
                </a:extLst>
              </a:tr>
              <a:tr h="62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SUPERFICIE o N° PIANTE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896451"/>
                  </a:ext>
                </a:extLst>
              </a:tr>
              <a:tr h="62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PRODUZIONE PREVISTA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8326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SPECIE E VARIETA’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099286"/>
                  </a:ext>
                </a:extLst>
              </a:tr>
              <a:tr h="62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kern="150" dirty="0">
                          <a:solidFill>
                            <a:schemeClr val="tx1"/>
                          </a:solidFill>
                          <a:effectLst/>
                        </a:rPr>
                        <a:t>SUPERFICIE o N° PIANTE</a:t>
                      </a:r>
                      <a:endParaRPr lang="it-IT" sz="20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151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7621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182B0575-81D2-46CE-8B87-3497C8E6BB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003520"/>
              </p:ext>
            </p:extLst>
          </p:nvPr>
        </p:nvGraphicFramePr>
        <p:xfrm>
          <a:off x="523875" y="485776"/>
          <a:ext cx="11010900" cy="58578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10900">
                  <a:extLst>
                    <a:ext uri="{9D8B030D-6E8A-4147-A177-3AD203B41FA5}">
                      <a16:colId xmlns:a16="http://schemas.microsoft.com/office/drawing/2014/main" val="724104142"/>
                    </a:ext>
                  </a:extLst>
                </a:gridCol>
              </a:tblGrid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PRODUZIONE PREVISTA</a:t>
                      </a:r>
                      <a:endParaRPr lang="it-IT" sz="28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854560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SPECIE E VARIETA’</a:t>
                      </a:r>
                      <a:endParaRPr lang="it-IT" sz="28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531975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SUPERFICIE o N° PIANTE</a:t>
                      </a:r>
                      <a:endParaRPr lang="it-IT" sz="28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016328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PRODUZIONE PREVISTA</a:t>
                      </a:r>
                      <a:endParaRPr lang="it-IT" sz="28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291146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 dirty="0">
                          <a:solidFill>
                            <a:schemeClr val="tx1"/>
                          </a:solidFill>
                          <a:effectLst/>
                        </a:rPr>
                        <a:t>SPECIE E VARIETA’</a:t>
                      </a:r>
                      <a:endParaRPr lang="it-IT" sz="28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068255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SUPERFICIE o N° PIANTE</a:t>
                      </a:r>
                      <a:endParaRPr lang="it-IT" sz="28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385474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PRODUZIONE PREVISTA</a:t>
                      </a:r>
                      <a:endParaRPr lang="it-IT" sz="28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2661444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SPECIE E VARIETA’</a:t>
                      </a:r>
                      <a:endParaRPr lang="it-IT" sz="28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583508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SUPERFICIE o N° PIANTE</a:t>
                      </a:r>
                      <a:endParaRPr lang="it-IT" sz="28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8093078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PRODUZIONE PREVISTA</a:t>
                      </a:r>
                      <a:endParaRPr lang="it-IT" sz="28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5095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 dirty="0">
                          <a:solidFill>
                            <a:schemeClr val="tx1"/>
                          </a:solidFill>
                          <a:effectLst/>
                        </a:rPr>
                        <a:t>SPECIE E VARIETA’</a:t>
                      </a:r>
                      <a:endParaRPr lang="it-IT" sz="28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417330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>
                          <a:solidFill>
                            <a:schemeClr val="tx1"/>
                          </a:solidFill>
                          <a:effectLst/>
                        </a:rPr>
                        <a:t>SUPERFICIE o N° PIANTE</a:t>
                      </a:r>
                      <a:endParaRPr lang="it-IT" sz="2800" kern="15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02987"/>
                  </a:ext>
                </a:extLst>
              </a:tr>
              <a:tr h="450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800" kern="150" dirty="0">
                          <a:solidFill>
                            <a:schemeClr val="tx1"/>
                          </a:solidFill>
                          <a:effectLst/>
                        </a:rPr>
                        <a:t>PRODUZIONE PREVISTA</a:t>
                      </a:r>
                      <a:endParaRPr lang="it-IT" sz="2800" kern="150" dirty="0">
                        <a:solidFill>
                          <a:schemeClr val="tx1"/>
                        </a:solidFill>
                        <a:effectLst/>
                        <a:latin typeface="Calibri, Calibri"/>
                        <a:ea typeface="Calibri, Calibri"/>
                        <a:cs typeface="Calibri, 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822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3512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35730C0E-38E1-4536-AD84-77E5A34A90AC}"/>
              </a:ext>
            </a:extLst>
          </p:cNvPr>
          <p:cNvSpPr/>
          <p:nvPr/>
        </p:nvSpPr>
        <p:spPr>
          <a:xfrm>
            <a:off x="3177640" y="767834"/>
            <a:ext cx="51323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solidFill>
                  <a:srgbClr val="FF3333"/>
                </a:solidFill>
                <a:latin typeface="Calibri, Calibri"/>
                <a:ea typeface="Calibri, Calibri"/>
                <a:cs typeface="Calibri, Calibri"/>
              </a:rPr>
              <a:t>Perché aderire al Disciplinare</a:t>
            </a:r>
            <a:endParaRPr lang="it-IT" sz="3200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1B0C187-9643-462E-86AE-B3C7E3A0F167}"/>
              </a:ext>
            </a:extLst>
          </p:cNvPr>
          <p:cNvSpPr/>
          <p:nvPr/>
        </p:nvSpPr>
        <p:spPr>
          <a:xfrm>
            <a:off x="323849" y="2274838"/>
            <a:ext cx="1098232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sz="2800" b="1" kern="150" dirty="0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  <a:t>Perché abbiamo maturato la volontaria consapevolezza di voler essere protagonisti  attivi, solidali e motivati nel processo di qualificazione degli “Agrumi di Cannero Riviera “  a beneficio di una generale valorizzazione del   territorio in cui viviamo e lavoriamo.</a:t>
            </a:r>
            <a:br>
              <a:rPr lang="it-IT" sz="2800" b="1" kern="150" dirty="0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</a:br>
            <a:r>
              <a:rPr lang="it-IT" sz="2800" b="1" kern="150" dirty="0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  <a:t>Perché abbiamo a cuore il nostro paese e la straordinaria ricchezza   del suo territorio e della sua biodiversità, della quale fanno parte in modo del tutto speciale i nostri agrumi</a:t>
            </a:r>
            <a:r>
              <a:rPr lang="it-IT" b="1" kern="150" dirty="0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  <a:t>.</a:t>
            </a:r>
            <a:endParaRPr lang="it-IT" sz="1400" kern="150" dirty="0">
              <a:solidFill>
                <a:srgbClr val="000000"/>
              </a:solidFill>
              <a:effectLst/>
              <a:latin typeface="Calibri, Calibri"/>
              <a:ea typeface="Calibri, Calibri"/>
              <a:cs typeface="Calibri, 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145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1C2C89-21F1-4514-873C-FB53CFE24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FF0000"/>
                </a:solidFill>
              </a:rPr>
              <a:t>Cosa è il disciplinare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91818E-7F76-4F86-BD1B-D61F2C602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sz="3200" dirty="0"/>
              <a:t>E' uno strumento fondamentale per la qualificazione</a:t>
            </a:r>
          </a:p>
          <a:p>
            <a:pPr lvl="0" algn="just"/>
            <a:r>
              <a:rPr lang="it-IT" sz="3200" dirty="0"/>
              <a:t>degli Agrumi coltivati a Cannero Riviera</a:t>
            </a:r>
          </a:p>
          <a:p>
            <a:pPr lvl="0" algn="just"/>
            <a:r>
              <a:rPr lang="it-IT" sz="3200" dirty="0"/>
              <a:t>del  loro processo produttivo</a:t>
            </a:r>
          </a:p>
          <a:p>
            <a:pPr lvl="0" algn="just"/>
            <a:r>
              <a:rPr lang="it-IT" sz="3200" dirty="0"/>
              <a:t>del territorio</a:t>
            </a:r>
          </a:p>
          <a:p>
            <a:pPr marL="0" indent="0" algn="just">
              <a:buNone/>
            </a:pPr>
            <a:r>
              <a:rPr lang="it-IT" sz="3200" dirty="0"/>
              <a:t> </a:t>
            </a:r>
          </a:p>
          <a:p>
            <a:pPr marL="0" indent="0" algn="just">
              <a:buNone/>
            </a:pPr>
            <a:r>
              <a:rPr lang="it-IT" sz="3200" dirty="0"/>
              <a:t>Il Disciplinare contiene  elementi </a:t>
            </a:r>
            <a:r>
              <a:rPr lang="it-IT" sz="3200" b="1" dirty="0"/>
              <a:t>tecnici</a:t>
            </a:r>
            <a:r>
              <a:rPr lang="it-IT" sz="3200" dirty="0"/>
              <a:t> e </a:t>
            </a:r>
            <a:r>
              <a:rPr lang="it-IT" sz="3200" b="1" dirty="0"/>
              <a:t>agronomici </a:t>
            </a:r>
            <a:r>
              <a:rPr lang="it-IT" sz="3200" dirty="0"/>
              <a:t>che si applicano ai processi produttivi, ai luoghi di produzione e ai prodotti finali.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764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8CCAEEFB-461B-4DD0-A585-C7D30EEA2D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248138"/>
            <a:ext cx="9914792" cy="6609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03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03AC128E-12FD-412B-B4D1-8E211BB3E923}"/>
              </a:ext>
            </a:extLst>
          </p:cNvPr>
          <p:cNvSpPr/>
          <p:nvPr/>
        </p:nvSpPr>
        <p:spPr>
          <a:xfrm>
            <a:off x="1085849" y="1114426"/>
            <a:ext cx="968692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it-IT" sz="4400" b="1" kern="150" dirty="0">
                <a:solidFill>
                  <a:srgbClr val="000000"/>
                </a:solidFill>
                <a:effectLst/>
                <a:latin typeface="Calibri, Calibri"/>
                <a:ea typeface="Calibri, Calibri"/>
                <a:cs typeface="Calibri, Calibri"/>
              </a:rPr>
              <a:t>Grazie per la vostra attenzione!</a:t>
            </a:r>
            <a:endParaRPr lang="it-IT" sz="4400" kern="150" dirty="0">
              <a:solidFill>
                <a:srgbClr val="000000"/>
              </a:solidFill>
              <a:effectLst/>
              <a:latin typeface="Calibri, Calibri"/>
              <a:ea typeface="Calibri, Calibri"/>
              <a:cs typeface="Calibri, Calibri"/>
            </a:endParaRPr>
          </a:p>
          <a:p>
            <a:pPr>
              <a:spcAft>
                <a:spcPts val="0"/>
              </a:spcAft>
            </a:pPr>
            <a:r>
              <a:rPr lang="it-IT" sz="4400" b="1" i="1" kern="150" dirty="0">
                <a:solidFill>
                  <a:srgbClr val="000000"/>
                </a:solidFill>
                <a:effectLst/>
                <a:latin typeface="Calibri, Calibri"/>
                <a:ea typeface="Calibri, Calibri"/>
                <a:cs typeface="Calibri, Calibri"/>
              </a:rPr>
              <a:t> </a:t>
            </a:r>
            <a:endParaRPr lang="it-IT" sz="4400" kern="150" dirty="0">
              <a:solidFill>
                <a:srgbClr val="000000"/>
              </a:solidFill>
              <a:effectLst/>
              <a:latin typeface="Calibri, Calibri"/>
              <a:ea typeface="Calibri, Calibri"/>
              <a:cs typeface="Calibri, Calibri"/>
            </a:endParaRPr>
          </a:p>
          <a:p>
            <a:pPr>
              <a:spcAft>
                <a:spcPts val="0"/>
              </a:spcAft>
            </a:pPr>
            <a:r>
              <a:rPr lang="it-IT" sz="4400" b="1" i="1" kern="150" dirty="0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  <a:t>Fabio Carmine</a:t>
            </a:r>
            <a:endParaRPr lang="it-IT" sz="4400" kern="150" dirty="0">
              <a:solidFill>
                <a:srgbClr val="000000"/>
              </a:solidFill>
              <a:effectLst/>
              <a:latin typeface="Calibri, Calibri"/>
              <a:ea typeface="Calibri, Calibri"/>
              <a:cs typeface="Calibri, Calibri"/>
            </a:endParaRPr>
          </a:p>
          <a:p>
            <a:pPr>
              <a:spcAft>
                <a:spcPts val="0"/>
              </a:spcAft>
            </a:pPr>
            <a:r>
              <a:rPr lang="it-IT" sz="4400" b="1" i="1" kern="150" dirty="0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  <a:t>Maurizio Cerutti</a:t>
            </a:r>
            <a:endParaRPr lang="it-IT" sz="4400" kern="150" dirty="0">
              <a:solidFill>
                <a:srgbClr val="000000"/>
              </a:solidFill>
              <a:effectLst/>
              <a:latin typeface="Calibri, Calibri"/>
              <a:ea typeface="Calibri, Calibri"/>
              <a:cs typeface="Calibri, Calibri"/>
            </a:endParaRPr>
          </a:p>
          <a:p>
            <a:pPr>
              <a:spcAft>
                <a:spcPts val="0"/>
              </a:spcAft>
            </a:pPr>
            <a:r>
              <a:rPr lang="it-IT" sz="4400" b="1" i="1" kern="150" dirty="0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  <a:t>Gina (detta </a:t>
            </a:r>
            <a:r>
              <a:rPr lang="it-IT" sz="4400" b="1" i="1" kern="150" dirty="0" err="1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  <a:t>Ginella</a:t>
            </a:r>
            <a:r>
              <a:rPr lang="it-IT" sz="4400" b="1" i="1" kern="150" dirty="0">
                <a:solidFill>
                  <a:srgbClr val="000000"/>
                </a:solidFill>
                <a:latin typeface="Calibri, Calibri"/>
                <a:ea typeface="Calibri, Calibri"/>
                <a:cs typeface="Calibri, Calibri"/>
              </a:rPr>
              <a:t>) Violetto</a:t>
            </a:r>
            <a:endParaRPr lang="it-IT" sz="4400" kern="150" dirty="0">
              <a:solidFill>
                <a:srgbClr val="000000"/>
              </a:solidFill>
              <a:effectLst/>
              <a:latin typeface="Calibri, Calibri"/>
              <a:ea typeface="Calibri, Calibri"/>
              <a:cs typeface="Calibri, 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483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FD9E41-143B-4C38-AA54-58247C182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FF0000"/>
                </a:solidFill>
              </a:rPr>
              <a:t>Qual è il suo scopo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C5A695D-323D-4FB5-8C65-673EE6914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0" y="1358900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600" dirty="0"/>
              <a:t>Il Disciplinare di Produzione fornisce agli operatori linee operative concrete ed efficaci  per</a:t>
            </a:r>
          </a:p>
          <a:p>
            <a:pPr lvl="0" algn="just"/>
            <a:r>
              <a:rPr lang="it-IT" sz="3600" b="1" dirty="0"/>
              <a:t>realizzare un’agricoltura sostenibile sotto l’aspetto agronomico, economico, ecologico e sociale</a:t>
            </a:r>
            <a:endParaRPr lang="it-IT" sz="3600" dirty="0"/>
          </a:p>
          <a:p>
            <a:pPr lvl="0" algn="just"/>
            <a:r>
              <a:rPr lang="it-IT" sz="3600" b="1" dirty="0"/>
              <a:t>favorire , attraverso contatti e   scambi di esperienze, la condivisione dei suoi obiettivi tra tutti i soggetti coinvolti (comune, operatori, tecnici)</a:t>
            </a:r>
            <a:endParaRPr lang="it-IT" sz="3600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9811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F7D3E3-C441-42FF-B2DF-9A1A77023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111125"/>
            <a:ext cx="10515600" cy="930275"/>
          </a:xfrm>
        </p:spPr>
        <p:txBody>
          <a:bodyPr/>
          <a:lstStyle/>
          <a:p>
            <a:r>
              <a:rPr lang="it-IT" b="1" dirty="0">
                <a:solidFill>
                  <a:srgbClr val="FF0000"/>
                </a:solidFill>
              </a:rPr>
              <a:t>Come si applica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6EF129B-D6F5-430F-9948-CACAF6D3D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0" y="1041400"/>
            <a:ext cx="11592658" cy="562317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3200" dirty="0"/>
              <a:t>La concreta  applicazione del disciplinare si sviluppa attraverso</a:t>
            </a:r>
          </a:p>
          <a:p>
            <a:pPr lvl="0" algn="just"/>
            <a:r>
              <a:rPr lang="it-IT" sz="3200" b="1" dirty="0"/>
              <a:t>la conoscenza e la condivisione dei suoi obiettivi</a:t>
            </a:r>
            <a:endParaRPr lang="it-IT" sz="3200" dirty="0"/>
          </a:p>
          <a:p>
            <a:pPr lvl="0" algn="just"/>
            <a:r>
              <a:rPr lang="it-IT" sz="3200" b="1" dirty="0"/>
              <a:t>l'adesione volontaria per la messa in pratica  delle norme in esso contenute attraverso la “Richiesta di assoggettamento”(adesione)</a:t>
            </a:r>
            <a:endParaRPr lang="it-IT" sz="3200" dirty="0"/>
          </a:p>
          <a:p>
            <a:pPr lvl="0"/>
            <a:r>
              <a:rPr lang="it-IT" sz="3200" b="1" dirty="0"/>
              <a:t>la procedura di verifiche esterne ( es. attività del “Comitato tecnico”)</a:t>
            </a:r>
            <a:endParaRPr lang="it-IT" sz="3200" dirty="0"/>
          </a:p>
          <a:p>
            <a:pPr lvl="0"/>
            <a:r>
              <a:rPr lang="it-IT" sz="3200" b="1" dirty="0"/>
              <a:t>l'aggiornamento dei suoi contenuti</a:t>
            </a:r>
            <a:endParaRPr lang="it-IT" sz="3200" dirty="0"/>
          </a:p>
          <a:p>
            <a:pPr lvl="0"/>
            <a:r>
              <a:rPr lang="it-IT" sz="3200" b="1" dirty="0"/>
              <a:t>l'acquisizione da parte dei soggetti coinvolti del Marchio ”AGRUMI DI Cannero Riviera” (giardino/appezzamento CERTIFICATO dal marchio)</a:t>
            </a:r>
            <a:r>
              <a:rPr lang="it-IT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896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97265-DE89-4668-90F2-9CB2C1978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3241"/>
            <a:ext cx="10515600" cy="725121"/>
          </a:xfrm>
        </p:spPr>
        <p:txBody>
          <a:bodyPr/>
          <a:lstStyle/>
          <a:p>
            <a:r>
              <a:rPr lang="it-IT" b="1" dirty="0">
                <a:solidFill>
                  <a:srgbClr val="FF0000"/>
                </a:solidFill>
              </a:rPr>
              <a:t>Chi è e cosa fa il comitato tecnico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04796B3-15B4-42EE-8C34-009E725FC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54" y="958362"/>
            <a:ext cx="11567746" cy="5534331"/>
          </a:xfrm>
        </p:spPr>
        <p:txBody>
          <a:bodyPr>
            <a:normAutofit/>
          </a:bodyPr>
          <a:lstStyle/>
          <a:p>
            <a:r>
              <a:rPr lang="it-IT" sz="2600" dirty="0"/>
              <a:t>E' un gruppo di operatori individuati dal Comune di Cannero Riviera, </a:t>
            </a:r>
            <a:r>
              <a:rPr lang="it-IT" sz="2600" b="1" dirty="0"/>
              <a:t>Proprietario del Disciplinare</a:t>
            </a:r>
            <a:r>
              <a:rPr lang="it-IT" sz="2600" dirty="0"/>
              <a:t>, con lo scopo di</a:t>
            </a:r>
          </a:p>
          <a:p>
            <a:pPr lvl="1"/>
            <a:r>
              <a:rPr lang="it-IT" sz="2600" b="1" i="1" dirty="0"/>
              <a:t>valutare le richieste di adesione (assoggettamento) al Disciplinare</a:t>
            </a:r>
            <a:endParaRPr lang="it-IT" sz="2600" i="1" dirty="0"/>
          </a:p>
          <a:p>
            <a:pPr lvl="1"/>
            <a:r>
              <a:rPr lang="it-IT" sz="2600" b="1" i="1" dirty="0"/>
              <a:t>visitare periodicamente (almeno una volta all'anno) gli operatori certificati e i loro giardini</a:t>
            </a:r>
          </a:p>
          <a:p>
            <a:pPr lvl="1"/>
            <a:r>
              <a:rPr lang="it-IT" sz="2600" b="1" i="1" dirty="0"/>
              <a:t>verificare il rispetto delle norme del disciplinare</a:t>
            </a:r>
            <a:endParaRPr lang="it-IT" sz="2600" i="1" dirty="0"/>
          </a:p>
          <a:p>
            <a:pPr lvl="1"/>
            <a:r>
              <a:rPr lang="it-IT" sz="2600" b="1" dirty="0"/>
              <a:t>favorire un utile scambio di conoscenze sulla coltivazione degli agrumi</a:t>
            </a:r>
            <a:endParaRPr lang="it-IT" sz="2600" dirty="0"/>
          </a:p>
          <a:p>
            <a:pPr lvl="1"/>
            <a:r>
              <a:rPr lang="it-IT" sz="2600" b="1" dirty="0"/>
              <a:t>realizzare insieme e al meglio gli scopi del disciplinare</a:t>
            </a:r>
            <a:endParaRPr lang="it-IT" sz="2600" dirty="0"/>
          </a:p>
          <a:p>
            <a:pPr lvl="1"/>
            <a:r>
              <a:rPr lang="it-IT" sz="2600" b="1" dirty="0"/>
              <a:t>relazionarsi con il redattore del Disciplinare per la revisione e l'aggiornamento delle procedure tecniche</a:t>
            </a:r>
            <a:endParaRPr lang="it-IT" sz="2600" dirty="0"/>
          </a:p>
          <a:p>
            <a:pPr marL="0" indent="0">
              <a:buNone/>
            </a:pPr>
            <a:endParaRPr lang="it-IT" sz="2600" b="1" dirty="0"/>
          </a:p>
          <a:p>
            <a:pPr marL="0" indent="0" algn="ctr">
              <a:buNone/>
            </a:pPr>
            <a:r>
              <a:rPr lang="it-IT" sz="2600" b="1" dirty="0"/>
              <a:t>Componenti del “Comitato Tecnico”</a:t>
            </a:r>
            <a:endParaRPr lang="it-IT" sz="2600" dirty="0"/>
          </a:p>
          <a:p>
            <a:pPr marL="0" lvl="0" indent="0" algn="ctr">
              <a:buNone/>
            </a:pPr>
            <a:r>
              <a:rPr lang="it-IT" sz="2300" b="1" dirty="0"/>
              <a:t>Fabio Carmine esperto - Maurizio Cerutti  esperto - Gina Violetto coordinatrice/referente</a:t>
            </a:r>
            <a:endParaRPr lang="it-IT" sz="2300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6928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29F239-1BDB-47EC-B019-1246242E2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FF0000"/>
                </a:solidFill>
              </a:rPr>
              <a:t>Come impegnarsi per essere un “disciplinato” coltivatore di agrumi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11DDD8-099C-4384-889E-774828A75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125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3200" b="1" dirty="0"/>
              <a:t>Seguendo (continuando a seguire e a perfezionare) nella coltivazione degli agrumi  </a:t>
            </a:r>
          </a:p>
          <a:p>
            <a:endParaRPr lang="it-IT" sz="3200" dirty="0"/>
          </a:p>
          <a:p>
            <a:pPr lvl="3"/>
            <a:r>
              <a:rPr lang="it-IT" sz="3200" b="1" dirty="0"/>
              <a:t>i principi  di una” buona pratica agricola”, alla quale si ispira il disciplinare</a:t>
            </a:r>
          </a:p>
          <a:p>
            <a:pPr marL="0" lvl="0" indent="0">
              <a:buNone/>
            </a:pPr>
            <a:endParaRPr lang="it-IT" sz="3200" dirty="0"/>
          </a:p>
          <a:p>
            <a:pPr lvl="3"/>
            <a:r>
              <a:rPr lang="it-IT" sz="3200" b="1" dirty="0"/>
              <a:t>mettendo in atto  ogni azione utile per una gestione armonica dell'intero appezzamento (giardino) dove si coltivano gli agrumi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42482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DDB6511-6759-42BA-B512-5E2A41E97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8408"/>
            <a:ext cx="10515600" cy="5728555"/>
          </a:xfrm>
        </p:spPr>
        <p:txBody>
          <a:bodyPr/>
          <a:lstStyle/>
          <a:p>
            <a:pPr marL="0" indent="0" algn="just">
              <a:buNone/>
            </a:pPr>
            <a:r>
              <a:rPr lang="it-IT" sz="2400" dirty="0"/>
              <a:t>In particolare …</a:t>
            </a:r>
          </a:p>
          <a:p>
            <a:pPr lvl="2" algn="just"/>
            <a:r>
              <a:rPr lang="it-IT" sz="2400" b="1" dirty="0"/>
              <a:t>coltivando specie e varietà indicate nel disciplinare (pagg.17-18)</a:t>
            </a:r>
          </a:p>
          <a:p>
            <a:pPr marL="914400" lvl="2" indent="0" algn="just">
              <a:buNone/>
            </a:pPr>
            <a:endParaRPr lang="it-IT" sz="2400" dirty="0"/>
          </a:p>
          <a:p>
            <a:pPr lvl="2" algn="just"/>
            <a:r>
              <a:rPr lang="it-IT" sz="2400" b="1" dirty="0"/>
              <a:t>usando tecniche agronomiche attente nella</a:t>
            </a:r>
          </a:p>
          <a:p>
            <a:pPr marL="914400" lvl="2" indent="0" algn="just">
              <a:buNone/>
            </a:pPr>
            <a:endParaRPr lang="it-IT" sz="2400" dirty="0"/>
          </a:p>
          <a:p>
            <a:pPr lvl="5" algn="just"/>
            <a:r>
              <a:rPr lang="it-IT" sz="2400" b="1" dirty="0"/>
              <a:t>potatura: </a:t>
            </a:r>
            <a:r>
              <a:rPr lang="it-IT" sz="2400" dirty="0"/>
              <a:t>le operazioni di potatura sono mirate a fini produttivi ed estetici, per favorire un corretto sviluppo vegeto-produttivo delle piante e con la massima attenzione nel prevenire contaminazioni accidentali da agenti patogeni.</a:t>
            </a:r>
          </a:p>
          <a:p>
            <a:pPr marL="2286000" lvl="5" indent="0" algn="just">
              <a:buNone/>
            </a:pPr>
            <a:endParaRPr lang="it-IT" sz="2400" dirty="0"/>
          </a:p>
          <a:p>
            <a:pPr lvl="5" algn="just"/>
            <a:r>
              <a:rPr lang="it-IT" sz="2400" b="1" dirty="0"/>
              <a:t>fertilizzazione :</a:t>
            </a:r>
            <a:r>
              <a:rPr lang="it-IT" sz="2400" dirty="0"/>
              <a:t>   impiego di fertilizzanti organici per un corretto apporto dei quantitativi di elementi nutritivi . La finalità ultima è la salvaguardia e l’incremento della sostanza organica nel suolo attraverso il consolidamento dei processi di umificazione. E' auspicabile il compostaggio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5816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74EE619-730F-4F4C-8E17-1AAB87FF9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7392"/>
            <a:ext cx="10515600" cy="5939571"/>
          </a:xfrm>
        </p:spPr>
        <p:txBody>
          <a:bodyPr>
            <a:normAutofit/>
          </a:bodyPr>
          <a:lstStyle/>
          <a:p>
            <a:pPr lvl="5"/>
            <a:endParaRPr lang="it-IT" sz="2800" b="1" dirty="0"/>
          </a:p>
          <a:p>
            <a:pPr lvl="5" algn="just"/>
            <a:r>
              <a:rPr lang="it-IT" sz="2800" b="1" dirty="0"/>
              <a:t>Irrigazioni:</a:t>
            </a:r>
            <a:r>
              <a:rPr lang="it-IT" sz="2800" dirty="0"/>
              <a:t> le somministrazioni irrigue devono essere commisurate alle effettive necessità , non devono favorire fenomeni erosivi e di depauperamento del suolo, evitando al massimo gli sprechi.</a:t>
            </a:r>
          </a:p>
          <a:p>
            <a:pPr lvl="5" algn="just"/>
            <a:endParaRPr lang="it-IT" sz="2800" dirty="0"/>
          </a:p>
          <a:p>
            <a:pPr lvl="5" algn="just"/>
            <a:r>
              <a:rPr lang="it-IT" sz="2800" b="1" dirty="0"/>
              <a:t>Lotta avversità: </a:t>
            </a:r>
            <a:r>
              <a:rPr lang="it-IT" sz="2800" dirty="0"/>
              <a:t> rispetto delle limitazioni in campo fitosanitario fissate dal Disciplinare di produzione </a:t>
            </a:r>
            <a:r>
              <a:rPr lang="it-IT" sz="2800" b="1" dirty="0"/>
              <a:t>(pagg. da 23 a 27) nel rispetto assoluto dell'ambiente.</a:t>
            </a:r>
          </a:p>
          <a:p>
            <a:pPr marL="2286000" lvl="5" indent="0" algn="just">
              <a:buNone/>
            </a:pPr>
            <a:endParaRPr lang="it-IT" sz="2800" dirty="0"/>
          </a:p>
          <a:p>
            <a:pPr lvl="5" algn="just"/>
            <a:r>
              <a:rPr lang="it-IT" sz="2800" b="1" dirty="0"/>
              <a:t>Non è ammesso il diserbo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42676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50F4022-3F41-4362-9845-B4E890429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462" y="232996"/>
            <a:ext cx="10744200" cy="6268915"/>
          </a:xfrm>
        </p:spPr>
        <p:txBody>
          <a:bodyPr>
            <a:normAutofit/>
          </a:bodyPr>
          <a:lstStyle/>
          <a:p>
            <a:pPr lvl="6" algn="just"/>
            <a:r>
              <a:rPr lang="it-IT" sz="2800" b="1" dirty="0"/>
              <a:t>Raccolta e trasformazione: </a:t>
            </a:r>
            <a:r>
              <a:rPr lang="it-IT" sz="2800" dirty="0"/>
              <a:t>si deve garantire la tracciabilità del prodotto, prendendo nota dei dati di raccolta  (specie, varietà, quantità); sono esclusi nella trasformazione elementi, additivi ecc. geneticamente modificati</a:t>
            </a:r>
          </a:p>
          <a:p>
            <a:pPr marL="2286000" lvl="5" indent="0" algn="just">
              <a:buNone/>
            </a:pPr>
            <a:endParaRPr lang="it-IT" sz="2800" dirty="0"/>
          </a:p>
          <a:p>
            <a:pPr lvl="6" algn="just"/>
            <a:r>
              <a:rPr lang="it-IT" sz="2800" b="1" dirty="0"/>
              <a:t>Gestione del suolo: </a:t>
            </a:r>
            <a:r>
              <a:rPr lang="it-IT" sz="2800" dirty="0"/>
              <a:t>protezione del suolo da fenomeni erosivi e di depauperamento tramite inerbimento e/o pacciamatura</a:t>
            </a:r>
          </a:p>
          <a:p>
            <a:pPr lvl="5" algn="just"/>
            <a:endParaRPr lang="it-IT" sz="2800" dirty="0"/>
          </a:p>
          <a:p>
            <a:pPr lvl="6" algn="just"/>
            <a:r>
              <a:rPr lang="it-IT" sz="2800" b="1" dirty="0"/>
              <a:t>Cura, manutenzione e pulizia </a:t>
            </a:r>
            <a:r>
              <a:rPr lang="it-IT" sz="2800" dirty="0"/>
              <a:t> anche degli elementi paesaggistici presenti nell'appezzamento, compresa la cura e la  manutenzione dei muretti a secco e di altri elementi costitutivi dei terrazzamenti</a:t>
            </a:r>
          </a:p>
          <a:p>
            <a:pPr marL="2286000" lvl="5" indent="0">
              <a:buNone/>
            </a:pPr>
            <a:endParaRPr lang="it-IT" sz="2800" dirty="0"/>
          </a:p>
          <a:p>
            <a:pPr marL="2286000" lvl="5" indent="0">
              <a:buNone/>
            </a:pPr>
            <a:endParaRPr lang="it-IT" sz="2800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8046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1130</Words>
  <Application>Microsoft Office PowerPoint</Application>
  <PresentationFormat>Widescreen</PresentationFormat>
  <Paragraphs>221</Paragraphs>
  <Slides>21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34" baseType="lpstr">
      <vt:lpstr>DengXian</vt:lpstr>
      <vt:lpstr>SimSun</vt:lpstr>
      <vt:lpstr>Arial</vt:lpstr>
      <vt:lpstr>Arial, sans-serif</vt:lpstr>
      <vt:lpstr>Bodoni MT</vt:lpstr>
      <vt:lpstr>Calibri</vt:lpstr>
      <vt:lpstr>Calibri Light</vt:lpstr>
      <vt:lpstr>Calibri, Calibri</vt:lpstr>
      <vt:lpstr>Mangal</vt:lpstr>
      <vt:lpstr>OpenSymbol</vt:lpstr>
      <vt:lpstr>Times New Roman</vt:lpstr>
      <vt:lpstr>Wingdings</vt:lpstr>
      <vt:lpstr>Tema di Office</vt:lpstr>
      <vt:lpstr>Disciplinare Tecnico di Produzione  Agrumi di Cannero Riviera</vt:lpstr>
      <vt:lpstr>Cosa è il disciplinare</vt:lpstr>
      <vt:lpstr>Qual è il suo scopo</vt:lpstr>
      <vt:lpstr>Come si applica</vt:lpstr>
      <vt:lpstr>Chi è e cosa fa il comitato tecnico</vt:lpstr>
      <vt:lpstr>Come impegnarsi per essere un “disciplinato” coltivatore di agrumi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Disciplinare Tecnico di Produzione  Agrumi di Cannero Riviera</dc:title>
  <dc:creator>sdonini</dc:creator>
  <cp:lastModifiedBy>sdonini</cp:lastModifiedBy>
  <cp:revision>12</cp:revision>
  <cp:lastPrinted>2018-04-30T14:03:13Z</cp:lastPrinted>
  <dcterms:created xsi:type="dcterms:W3CDTF">2018-04-30T12:50:50Z</dcterms:created>
  <dcterms:modified xsi:type="dcterms:W3CDTF">2018-04-30T14:10:45Z</dcterms:modified>
</cp:coreProperties>
</file>